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41B"/>
    <a:srgbClr val="49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6E316-11C9-45E9-A254-6B4C36A5B050}" v="432" dt="2026-04-16T13:23:57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644" y="3526289"/>
            <a:ext cx="11003641" cy="68217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000">
                <a:solidFill>
                  <a:srgbClr val="6B141B"/>
                </a:solidFill>
                <a:latin typeface="Times New Roman"/>
                <a:cs typeface="Times New Roman"/>
              </a:rPr>
              <a:t>Гимнастические упражнения для беременной женщины</a:t>
            </a:r>
            <a:r>
              <a:rPr lang="ru-RU" sz="4800" dirty="0">
                <a:solidFill>
                  <a:srgbClr val="6B141B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7785" y="5497966"/>
            <a:ext cx="3964216" cy="11840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sz="1800">
                <a:latin typeface="Times New Roman"/>
                <a:cs typeface="Times New Roman"/>
              </a:rPr>
              <a:t>Выполнили:</a:t>
            </a:r>
          </a:p>
          <a:p>
            <a:pPr algn="l"/>
            <a:r>
              <a:rPr lang="ru-RU" sz="1800">
                <a:latin typeface="Times New Roman"/>
                <a:cs typeface="Times New Roman"/>
              </a:rPr>
              <a:t> Босых Марина  </a:t>
            </a:r>
          </a:p>
          <a:p>
            <a:pPr algn="l"/>
            <a:r>
              <a:rPr lang="ru-RU" sz="1800">
                <a:latin typeface="Times New Roman"/>
                <a:cs typeface="Times New Roman"/>
              </a:rPr>
              <a:t>Сергеева Валерия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598E4-7367-4085-8937-53124EBA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921"/>
          </a:xfrm>
        </p:spPr>
        <p:txBody>
          <a:bodyPr/>
          <a:lstStyle/>
          <a:p>
            <a:r>
              <a:rPr lang="ru-RU" b="1">
                <a:solidFill>
                  <a:srgbClr val="6B141B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Общие рекомендации</a:t>
            </a:r>
            <a:endParaRPr lang="ru-RU">
              <a:solidFill>
                <a:srgbClr val="6B141B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8F402F07-B29B-9C72-4A84-E6799E9E5EB7}"/>
              </a:ext>
            </a:extLst>
          </p:cNvPr>
          <p:cNvSpPr/>
          <p:nvPr/>
        </p:nvSpPr>
        <p:spPr>
          <a:xfrm>
            <a:off x="-20877" y="375781"/>
            <a:ext cx="793315" cy="375780"/>
          </a:xfrm>
          <a:prstGeom prst="homePlate">
            <a:avLst/>
          </a:prstGeom>
          <a:solidFill>
            <a:srgbClr val="6B141B"/>
          </a:solidFill>
          <a:ln>
            <a:solidFill>
              <a:srgbClr val="6B14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575F0-4DF9-67BA-35E1-A9857FF430B1}"/>
              </a:ext>
            </a:extLst>
          </p:cNvPr>
          <p:cNvSpPr txBox="1"/>
          <p:nvPr/>
        </p:nvSpPr>
        <p:spPr>
          <a:xfrm>
            <a:off x="334027" y="1315232"/>
            <a:ext cx="1107509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6B141B"/>
                </a:solidFill>
              </a:rPr>
              <a:t>Упражнения в первом триместре обычно требуют особой осторожности </a:t>
            </a:r>
            <a:r>
              <a:rPr lang="ru-RU" dirty="0"/>
              <a:t>— лучше воздержаться от </a:t>
            </a:r>
            <a:r>
              <a:rPr lang="ru-RU"/>
              <a:t>сильных нагрузок. </a:t>
            </a:r>
          </a:p>
          <a:p>
            <a:r>
              <a:rPr lang="ru-RU" b="1">
                <a:solidFill>
                  <a:srgbClr val="6B141B"/>
                </a:solidFill>
              </a:rPr>
              <a:t>Во втором и третьем триместрах</a:t>
            </a:r>
            <a:r>
              <a:rPr lang="ru-RU"/>
              <a:t> при неосложнённой беременности допустимы аэробные и силовые упражнения с индивидуальной подборкой интенсивности. </a:t>
            </a:r>
          </a:p>
          <a:p>
            <a:r>
              <a:rPr lang="ru-RU" b="1">
                <a:solidFill>
                  <a:srgbClr val="6B141B"/>
                </a:solidFill>
              </a:rPr>
              <a:t>Важно следить за пульсом</a:t>
            </a:r>
            <a:r>
              <a:rPr lang="ru-RU"/>
              <a:t> — он не должен превышать 120 ударов в минуту. </a:t>
            </a:r>
          </a:p>
          <a:p>
            <a:r>
              <a:rPr lang="ru-RU" b="1">
                <a:solidFill>
                  <a:srgbClr val="6B141B"/>
                </a:solidFill>
              </a:rPr>
              <a:t>Необходимо поддерживать баланс жидкости</a:t>
            </a:r>
            <a:r>
              <a:rPr lang="ru-RU"/>
              <a:t> — рекомендуется брать с собой бутылку воды.</a:t>
            </a:r>
          </a:p>
          <a:p>
            <a:r>
              <a:rPr lang="ru-RU"/>
              <a:t>Если во время упражнения возникает боль, повышение маточного тонуса, головокружение, тошнота, повышение или понижение артериального давления, необходимо сразу же прекратить комплекс и обратиться к врачу. </a:t>
            </a:r>
          </a:p>
          <a:p>
            <a:r>
              <a:rPr lang="ru-RU" b="1">
                <a:solidFill>
                  <a:srgbClr val="6B141B"/>
                </a:solidFill>
              </a:rPr>
              <a:t>Избегать следует резких движений, рывков, энергичных подпрыгиваний, избыточного давления на мышцы живота, глубоких наклонов и приседаний. </a:t>
            </a:r>
          </a:p>
          <a:p>
            <a:r>
              <a:rPr lang="ru-RU" b="1">
                <a:solidFill>
                  <a:srgbClr val="6B141B"/>
                </a:solidFill>
              </a:rPr>
              <a:t>Противопоказания к физической активности при беременности</a:t>
            </a:r>
            <a:r>
              <a:rPr lang="ru-RU"/>
              <a:t> могут включать угрозу преждевременных родов или выкидыша, риск кровотечения, эклампсию, патологии сосудов, сердца, печени и почек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44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DCF2D-06F6-9695-222D-F060E55C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42" y="1920441"/>
            <a:ext cx="10515600" cy="1325563"/>
          </a:xfrm>
        </p:spPr>
        <p:txBody>
          <a:bodyPr/>
          <a:lstStyle/>
          <a:p>
            <a:r>
              <a:rPr lang="ru-RU" b="1">
                <a:solidFill>
                  <a:srgbClr val="6B141B"/>
                </a:solidFill>
                <a:latin typeface="Times New Roman"/>
                <a:cs typeface="Times New Roman"/>
              </a:rPr>
              <a:t>Упражнения гимнастики по триместам</a:t>
            </a:r>
          </a:p>
        </p:txBody>
      </p:sp>
      <p:pic>
        <p:nvPicPr>
          <p:cNvPr id="4" name="Объект 3" descr="Изображение выглядит как рисунок, зарисовка, картин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CA2FBB-458A-2D41-E8D9-1ACF05852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5195" y="2827708"/>
            <a:ext cx="3881610" cy="36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7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82139-4549-0019-FECD-7384E20F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6B141B"/>
                </a:solidFill>
                <a:latin typeface="Times New Roman"/>
                <a:cs typeface="Times New Roman"/>
              </a:rPr>
              <a:t>Первый триместр (1–14 недели)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FD5D8-BC76-F6C6-A3E2-6CF61133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65" y="1335022"/>
            <a:ext cx="5849655" cy="4351338"/>
          </a:xfrm>
          <a:solidFill>
            <a:srgbClr val="6B141B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/>
                <a:cs typeface="Times New Roman"/>
              </a:rPr>
              <a:t>Цель: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 адаптация к новому состоянию, обучение расслаблению, </a:t>
            </a: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мягкая стимуляция кровообращения. </a:t>
            </a:r>
          </a:p>
          <a:p>
            <a:pPr marL="0" indent="0">
              <a:buNone/>
            </a:pPr>
            <a:r>
              <a:rPr lang="ru-RU" sz="1600" b="1">
                <a:solidFill>
                  <a:schemeClr val="bg1"/>
                </a:solidFill>
                <a:latin typeface="Times New Roman"/>
                <a:cs typeface="Times New Roman"/>
              </a:rPr>
              <a:t>Особенности:</a:t>
            </a:r>
          </a:p>
          <a:p>
            <a:pPr marL="0" indent="0">
              <a:buNone/>
            </a:pP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важна осторожность, так как идёт закладка органов плода;</a:t>
            </a:r>
          </a:p>
          <a:p>
            <a:pPr marL="0" indent="0">
              <a:buNone/>
            </a:pP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исключаются упражнения на пресс, прыжки и резкие движения;</a:t>
            </a:r>
          </a:p>
          <a:p>
            <a:pPr marL="0" indent="0">
              <a:buNone/>
            </a:pP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акцент делается на дыхательную гимнастику, разработку крупных суставов (плечевых, тазобедренных) и упражнения на расслабление.</a:t>
            </a:r>
          </a:p>
          <a:p>
            <a:pPr marL="0" indent="0">
              <a:buNone/>
            </a:pPr>
            <a:r>
              <a:rPr lang="ru-RU" sz="1600" b="1">
                <a:solidFill>
                  <a:schemeClr val="bg1"/>
                </a:solidFill>
                <a:latin typeface="Times New Roman"/>
                <a:cs typeface="Times New Roman"/>
              </a:rPr>
              <a:t>Примеры упражнений:</a:t>
            </a:r>
          </a:p>
          <a:p>
            <a:pPr marL="0" indent="0">
              <a:buNone/>
            </a:pP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ходьба на носках, пятках, на наружных сводах стопы;</a:t>
            </a:r>
          </a:p>
          <a:p>
            <a:pPr marL="0" indent="0">
              <a:buNone/>
            </a:pP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разведение рук в стороны с выдохом и скрещивание на груди;</a:t>
            </a:r>
          </a:p>
          <a:p>
            <a:pPr marL="0" indent="0">
              <a:buNone/>
            </a:pP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поднимание рук в стороны с одновременным сжиманием и разжиманием пальцев;</a:t>
            </a:r>
          </a:p>
          <a:p>
            <a:pPr marL="0" indent="0">
              <a:buNone/>
            </a:pP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свободное раскачивание расслабленными руками вперёд и назад.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EA2EED6F-8DE1-58B2-B687-C691600767BF}"/>
              </a:ext>
            </a:extLst>
          </p:cNvPr>
          <p:cNvSpPr/>
          <p:nvPr/>
        </p:nvSpPr>
        <p:spPr>
          <a:xfrm>
            <a:off x="0" y="532356"/>
            <a:ext cx="793315" cy="375780"/>
          </a:xfrm>
          <a:prstGeom prst="homePlate">
            <a:avLst/>
          </a:prstGeom>
          <a:solidFill>
            <a:srgbClr val="6B141B"/>
          </a:solidFill>
          <a:ln>
            <a:solidFill>
              <a:srgbClr val="6B14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обувь, текст, одежда, женщ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5CB2A7B-0B80-81FC-2B90-8CBBEFC13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" t="40183" r="-228"/>
          <a:stretch>
            <a:fillRect/>
          </a:stretch>
        </p:blipFill>
        <p:spPr>
          <a:xfrm>
            <a:off x="6993699" y="1377863"/>
            <a:ext cx="4572005" cy="4102278"/>
          </a:xfrm>
          <a:prstGeom prst="rect">
            <a:avLst/>
          </a:prstGeom>
          <a:ln w="57150">
            <a:solidFill>
              <a:srgbClr val="6B141B"/>
            </a:solidFill>
          </a:ln>
        </p:spPr>
      </p:pic>
    </p:spTree>
    <p:extLst>
      <p:ext uri="{BB962C8B-B14F-4D97-AF65-F5344CB8AC3E}">
        <p14:creationId xmlns:p14="http://schemas.microsoft.com/office/powerpoint/2010/main" val="3429264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05DB-AD95-337B-A5FC-7E3AD1DC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6B141B"/>
                </a:solidFill>
                <a:latin typeface="Times New Roman"/>
                <a:cs typeface="Times New Roman"/>
              </a:rPr>
              <a:t>Второй триместр (15–26 недели)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A35C2-3CC3-AD8D-9FD9-CA5903AE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47" y="1522913"/>
            <a:ext cx="5296422" cy="4351338"/>
          </a:xfrm>
          <a:solidFill>
            <a:srgbClr val="6B141B"/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ru-RU" b="1">
                <a:solidFill>
                  <a:schemeClr val="bg1"/>
                </a:solidFill>
              </a:rPr>
              <a:t>Цель:</a:t>
            </a:r>
            <a:r>
              <a:rPr lang="ru-RU">
                <a:solidFill>
                  <a:schemeClr val="bg1"/>
                </a:solidFill>
              </a:rPr>
              <a:t> укрепление мышц спины и тазового дна, профилактика венозных застоев. 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Особенности: это обычно наиболее безопасное и комфортное время для </a:t>
            </a:r>
            <a:r>
              <a:rPr lang="ru-RU">
                <a:solidFill>
                  <a:schemeClr val="bg1"/>
                </a:solidFill>
              </a:rPr>
              <a:t>тренировок. 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>
                <a:solidFill>
                  <a:schemeClr val="bg1"/>
                </a:solidFill>
              </a:rPr>
              <a:t>Добавляются:</a:t>
            </a: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упражнения для укрепления мышц кора (в облегчённых вариантах);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работа над эластичностью связок таза;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элементы приседаний и тазовой стабилизации.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>
                <a:solidFill>
                  <a:schemeClr val="bg1"/>
                </a:solidFill>
              </a:rPr>
              <a:t>Примеры упражнений:</a:t>
            </a: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ходьба на носках, пятках, на наружных сводах стопы;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поднимание рук вверх с вдохом и возвращение в исходное положение с выдохом;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приседания с разведением коленей в стороны;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повороты туловища с отведением руки в сторону.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A6011C8B-D075-94EC-06C2-7648346EDAE4}"/>
              </a:ext>
            </a:extLst>
          </p:cNvPr>
          <p:cNvSpPr/>
          <p:nvPr/>
        </p:nvSpPr>
        <p:spPr>
          <a:xfrm>
            <a:off x="0" y="532356"/>
            <a:ext cx="793315" cy="375780"/>
          </a:xfrm>
          <a:prstGeom prst="homePlate">
            <a:avLst/>
          </a:prstGeom>
          <a:solidFill>
            <a:srgbClr val="6B141B"/>
          </a:solidFill>
          <a:ln>
            <a:solidFill>
              <a:srgbClr val="6B14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анец, Фитнес, Баланс, йог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2AB54EB-E6FB-9EC4-9671-35BA5639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274" y="1372645"/>
            <a:ext cx="4707698" cy="46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1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636D9-D3B9-7341-46EC-D5440B44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6B141B"/>
                </a:solidFill>
                <a:latin typeface="Times New Roman"/>
                <a:cs typeface="Times New Roman"/>
              </a:rPr>
              <a:t>Третий триместр (27–40 недели)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C1A8F-0AF0-91BE-8C2C-E763D363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47" y="1303708"/>
            <a:ext cx="6016668" cy="5196844"/>
          </a:xfrm>
          <a:solidFill>
            <a:srgbClr val="6B141B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400" b="1">
                <a:solidFill>
                  <a:schemeClr val="bg1"/>
                </a:solidFill>
                <a:latin typeface="Times New Roman"/>
                <a:cs typeface="Times New Roman"/>
              </a:rPr>
              <a:t>Цель: </a:t>
            </a: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поддержание тонуса, снятие нагрузки с поясницы, отработка родовых поз. 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Особенности: основная задача — не навредить и не переутомить.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Большая часть упражнений выполняется: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сидя на фитболе;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стоя с опорой;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в коленно-локтевой позе («поза кошечки»), которая помогает разгрузить почки и позвоночник.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Активно тренируются различные типы дыхания (поверхностное, глубокое, «дыхание по-собачьи») и умение тужиться без напряжения. Упражнения на растяжку проводятся крайне осторожно из-за размягчения связок под действием </a:t>
            </a: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гормонов. 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b="1">
                <a:solidFill>
                  <a:schemeClr val="bg1"/>
                </a:solidFill>
                <a:latin typeface="Times New Roman"/>
                <a:cs typeface="Times New Roman"/>
              </a:rPr>
              <a:t>Примеры упражнений:</a:t>
            </a:r>
          </a:p>
          <a:p>
            <a:pPr marL="0" indent="0">
              <a:buNone/>
            </a:pP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вращение тазом вокруг своей оси, стоя на коленях (по 10 раз в каждую сторону);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поочерёдное сгибание рук, сидя на фитболе;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лёжа на спине, постановка ноги на мяч и катание его назад, вперёд и по кругу (профилактика варикозной болезни вен);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>
                <a:solidFill>
                  <a:schemeClr val="bg1"/>
                </a:solidFill>
                <a:latin typeface="Times New Roman"/>
                <a:cs typeface="Times New Roman"/>
              </a:rPr>
              <a:t>сидя в турецкой позе и сжимание мяча лёгкими ритмичными движениями.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C340E290-5881-759A-1382-77462883CDC5}"/>
              </a:ext>
            </a:extLst>
          </p:cNvPr>
          <p:cNvSpPr/>
          <p:nvPr/>
        </p:nvSpPr>
        <p:spPr>
          <a:xfrm>
            <a:off x="0" y="532356"/>
            <a:ext cx="793315" cy="375780"/>
          </a:xfrm>
          <a:prstGeom prst="homePlate">
            <a:avLst/>
          </a:prstGeom>
          <a:solidFill>
            <a:srgbClr val="6B141B"/>
          </a:solidFill>
          <a:ln>
            <a:solidFill>
              <a:srgbClr val="6B14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зарисовка, рисунок, обувь, велосипе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3929A5-5E67-CD1C-F547-F2DCC5517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598" y="1304794"/>
            <a:ext cx="5238750" cy="51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78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6F556-4498-735B-1DEC-CDC30EE6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6B141B"/>
                </a:solidFill>
                <a:latin typeface="Times New Roman"/>
                <a:cs typeface="Times New Roman"/>
              </a:rPr>
              <a:t>Дыхательная гимнастика </a:t>
            </a:r>
            <a:endParaRPr lang="ru-RU"/>
          </a:p>
          <a:p>
            <a:endParaRPr lang="ru-RU" dirty="0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D7F6FFDB-A7B2-4C6F-BE51-F2F869DA0E88}"/>
              </a:ext>
            </a:extLst>
          </p:cNvPr>
          <p:cNvSpPr/>
          <p:nvPr/>
        </p:nvSpPr>
        <p:spPr>
          <a:xfrm>
            <a:off x="-2734" y="520924"/>
            <a:ext cx="847743" cy="375780"/>
          </a:xfrm>
          <a:prstGeom prst="homePlate">
            <a:avLst/>
          </a:prstGeom>
          <a:solidFill>
            <a:srgbClr val="6B141B"/>
          </a:solidFill>
          <a:ln>
            <a:solidFill>
              <a:srgbClr val="6B14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B780F-9409-1FB6-CC67-130CD27AFA0D}"/>
              </a:ext>
            </a:extLst>
          </p:cNvPr>
          <p:cNvSpPr txBox="1"/>
          <p:nvPr/>
        </p:nvSpPr>
        <p:spPr>
          <a:xfrm>
            <a:off x="715896" y="2069652"/>
            <a:ext cx="4144027" cy="3693319"/>
          </a:xfrm>
          <a:prstGeom prst="rect">
            <a:avLst/>
          </a:prstGeom>
          <a:solidFill>
            <a:srgbClr val="6B141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 Это эффективный инструмент для поддержания здоровья и комфорта во время беременности, — рассказывает Елена Данькова. — Она помогает улучшить кровоток и поставить оптимальное дыхание, что может снизить стресс, поднять показатели общего состояния и усилить подвижность грудного отдела. Предлагаю разобрать два упражнения для дыхания, которые нужно выполнять во время беременности. </a:t>
            </a:r>
          </a:p>
        </p:txBody>
      </p:sp>
      <p:pic>
        <p:nvPicPr>
          <p:cNvPr id="6" name="Рисунок 5" descr="Изображение выглядит как человек, одежда, сустав, Штаны для йог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4D6D76-324D-F3FF-14A9-6A76B8852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82" y="1610179"/>
            <a:ext cx="5193393" cy="4454072"/>
          </a:xfrm>
          <a:prstGeom prst="rect">
            <a:avLst/>
          </a:prstGeom>
          <a:ln w="57150">
            <a:solidFill>
              <a:srgbClr val="6B141B"/>
            </a:solidFill>
          </a:ln>
        </p:spPr>
      </p:pic>
    </p:spTree>
    <p:extLst>
      <p:ext uri="{BB962C8B-B14F-4D97-AF65-F5344CB8AC3E}">
        <p14:creationId xmlns:p14="http://schemas.microsoft.com/office/powerpoint/2010/main" val="3465568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E19AE-A157-AB12-220A-649D5D9D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6B141B"/>
                </a:solidFill>
                <a:latin typeface="Times New Roman"/>
                <a:cs typeface="Times New Roman"/>
              </a:rPr>
              <a:t>Упражнение Кегеля</a:t>
            </a:r>
            <a:endParaRPr lang="ru-RU" b="1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54C3F-762E-4DE6-B9C1-9C24C919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9" y="1543789"/>
            <a:ext cx="5338177" cy="4111256"/>
          </a:xfrm>
          <a:solidFill>
            <a:srgbClr val="6B141B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Правила выполнения</a:t>
            </a:r>
          </a:p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Перед началом занятий проконсультируйтесь с врачом-акушером-гинекологом, так как есть противопоказания. </a:t>
            </a:r>
          </a:p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Опорожните мочевой пузырь и кишечник перед выполнением упражнений. </a:t>
            </a:r>
          </a:p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Выполняйте упражнения в положении лёжа, сидя или стоя — выбирайте удобную позу. </a:t>
            </a:r>
          </a:p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Дышите нормально, не задерживая дыхание. </a:t>
            </a:r>
          </a:p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Не напрягайте мышцы живота, ягодиц или бёдер.</a:t>
            </a:r>
            <a:r>
              <a:rPr lang="ru-RU" dirty="0">
                <a:latin typeface="Times New Roman"/>
                <a:cs typeface="Times New Roman"/>
              </a:rPr>
              <a:t> </a:t>
            </a:r>
            <a:br>
              <a:rPr lang="en-US" dirty="0"/>
            </a:br>
            <a:endParaRPr lang="en-US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2B53D63B-30C7-DBCC-1B93-718DCA30B9E4}"/>
              </a:ext>
            </a:extLst>
          </p:cNvPr>
          <p:cNvSpPr/>
          <p:nvPr/>
        </p:nvSpPr>
        <p:spPr>
          <a:xfrm>
            <a:off x="-2734" y="520924"/>
            <a:ext cx="847743" cy="375780"/>
          </a:xfrm>
          <a:prstGeom prst="homePlate">
            <a:avLst/>
          </a:prstGeom>
          <a:solidFill>
            <a:srgbClr val="6B141B"/>
          </a:solidFill>
          <a:ln>
            <a:solidFill>
              <a:srgbClr val="6B14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EE8C0A-F745-29E4-8BED-9B2412BA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439" y="1869046"/>
            <a:ext cx="4634631" cy="3453935"/>
          </a:xfrm>
          <a:prstGeom prst="rect">
            <a:avLst/>
          </a:prstGeom>
          <a:ln w="57150">
            <a:solidFill>
              <a:srgbClr val="6B141B"/>
            </a:solidFill>
          </a:ln>
        </p:spPr>
      </p:pic>
    </p:spTree>
    <p:extLst>
      <p:ext uri="{BB962C8B-B14F-4D97-AF65-F5344CB8AC3E}">
        <p14:creationId xmlns:p14="http://schemas.microsoft.com/office/powerpoint/2010/main" val="331157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2092C-D268-FF0F-7BDA-57987EDE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6B141B"/>
                </a:solidFill>
                <a:latin typeface="Times New Roman"/>
                <a:cs typeface="Times New Roman"/>
              </a:rPr>
              <a:t>Упражнение для беременных на фитболе</a:t>
            </a:r>
          </a:p>
        </p:txBody>
      </p:sp>
      <p:pic>
        <p:nvPicPr>
          <p:cNvPr id="6" name="Объект 5" descr="Изображение выглядит как текст, зарисовка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1484A54-1CA4-12EA-A88F-AC5BD1554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578" y="1943894"/>
            <a:ext cx="10531719" cy="4396635"/>
          </a:xfrm>
          <a:prstGeom prst="rect">
            <a:avLst/>
          </a:prstGeom>
        </p:spPr>
      </p:pic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F5C38519-A45B-CD15-4B20-018908B23A0B}"/>
              </a:ext>
            </a:extLst>
          </p:cNvPr>
          <p:cNvSpPr/>
          <p:nvPr/>
        </p:nvSpPr>
        <p:spPr>
          <a:xfrm>
            <a:off x="-2734" y="520924"/>
            <a:ext cx="847743" cy="375780"/>
          </a:xfrm>
          <a:prstGeom prst="homePlate">
            <a:avLst/>
          </a:prstGeom>
          <a:solidFill>
            <a:srgbClr val="6B141B"/>
          </a:solidFill>
          <a:ln>
            <a:solidFill>
              <a:srgbClr val="6B14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7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Гимнастические упражнения для беременной женщины </vt:lpstr>
      <vt:lpstr>Общие рекомендации </vt:lpstr>
      <vt:lpstr>Упражнения гимнастики по триместам</vt:lpstr>
      <vt:lpstr>Первый триместр (1–14 недели) </vt:lpstr>
      <vt:lpstr>Второй триместр (15–26 недели) </vt:lpstr>
      <vt:lpstr>Третий триместр (27–40 недели) </vt:lpstr>
      <vt:lpstr>Дыхательная гимнастика  </vt:lpstr>
      <vt:lpstr>Упражнение Кегеля </vt:lpstr>
      <vt:lpstr>Упражнение для беременных на фитболе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184</cp:revision>
  <dcterms:created xsi:type="dcterms:W3CDTF">2026-04-16T12:31:59Z</dcterms:created>
  <dcterms:modified xsi:type="dcterms:W3CDTF">2026-04-16T13:24:36Z</dcterms:modified>
</cp:coreProperties>
</file>